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2918400" cy="43891200"/>
  <p:notesSz cx="7004050" cy="929005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24">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74" autoAdjust="0"/>
    <p:restoredTop sz="94629" autoAdjust="0"/>
  </p:normalViewPr>
  <p:slideViewPr>
    <p:cSldViewPr>
      <p:cViewPr varScale="1">
        <p:scale>
          <a:sx n="17" d="100"/>
          <a:sy n="17" d="100"/>
        </p:scale>
        <p:origin x="3666" y="174"/>
      </p:cViewPr>
      <p:guideLst>
        <p:guide orient="horz" pos="13824"/>
        <p:guide pos="1036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1E9-4AE3-A65B-56F2AE2E4149}"/>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1E9-4AE3-A65B-56F2AE2E4149}"/>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3.4</c:v>
                </c:pt>
              </c:numCache>
            </c:numRef>
          </c:val>
          <c:extLst>
            <c:ext xmlns:c16="http://schemas.microsoft.com/office/drawing/2014/chart" uri="{C3380CC4-5D6E-409C-BE32-E72D297353CC}">
              <c16:uniqueId val="{00000002-41E9-4AE3-A65B-56F2AE2E4149}"/>
            </c:ext>
          </c:extLst>
        </c:ser>
        <c:dLbls>
          <c:showLegendKey val="0"/>
          <c:showVal val="0"/>
          <c:showCatName val="0"/>
          <c:showSerName val="0"/>
          <c:showPercent val="0"/>
          <c:showBubbleSize val="0"/>
        </c:dLbls>
        <c:gapWidth val="150"/>
        <c:axId val="90398080"/>
        <c:axId val="97186944"/>
      </c:barChart>
      <c:catAx>
        <c:axId val="90398080"/>
        <c:scaling>
          <c:orientation val="minMax"/>
        </c:scaling>
        <c:delete val="0"/>
        <c:axPos val="b"/>
        <c:numFmt formatCode="General" sourceLinked="0"/>
        <c:majorTickMark val="out"/>
        <c:minorTickMark val="none"/>
        <c:tickLblPos val="nextTo"/>
        <c:crossAx val="97186944"/>
        <c:crosses val="autoZero"/>
        <c:auto val="1"/>
        <c:lblAlgn val="ctr"/>
        <c:lblOffset val="100"/>
        <c:noMultiLvlLbl val="0"/>
      </c:catAx>
      <c:valAx>
        <c:axId val="97186944"/>
        <c:scaling>
          <c:orientation val="minMax"/>
        </c:scaling>
        <c:delete val="0"/>
        <c:axPos val="l"/>
        <c:majorGridlines/>
        <c:numFmt formatCode="General" sourceLinked="1"/>
        <c:majorTickMark val="out"/>
        <c:minorTickMark val="none"/>
        <c:tickLblPos val="nextTo"/>
        <c:crossAx val="90398080"/>
        <c:crosses val="autoZero"/>
        <c:crossBetween val="between"/>
      </c:valAx>
    </c:plotArea>
    <c:legend>
      <c:legendPos val="r"/>
      <c:overlay val="0"/>
    </c:legend>
    <c:plotVisOnly val="1"/>
    <c:dispBlanksAs val="gap"/>
    <c:showDLblsOverMax val="0"/>
  </c:chart>
  <c:txPr>
    <a:bodyPr/>
    <a:lstStyle/>
    <a:p>
      <a:pPr>
        <a:defRPr sz="1800"/>
      </a:pPr>
      <a:endParaRPr lang="LID4096"/>
    </a:p>
  </c:txPr>
  <c:externalData r:id="rId1">
    <c:autoUpdate val="0"/>
  </c:externalData>
</c:chartSpac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tangle 10"/>
          <p:cNvSpPr/>
          <p:nvPr userDrawn="1"/>
        </p:nvSpPr>
        <p:spPr>
          <a:xfrm>
            <a:off x="32004000" y="0"/>
            <a:ext cx="914400" cy="438912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0"/>
            <a:ext cx="914400" cy="438912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0" y="0"/>
            <a:ext cx="32918400" cy="5486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8404800"/>
            <a:ext cx="32918400" cy="54864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nstructions"/>
          <p:cNvSpPr/>
          <p:nvPr userDrawn="1"/>
        </p:nvSpPr>
        <p:spPr>
          <a:xfrm>
            <a:off x="-137160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2400"/>
              </a:spcAft>
            </a:pPr>
            <a:r>
              <a:rPr lang="en-US" sz="9600" dirty="0">
                <a:solidFill>
                  <a:srgbClr val="7F7F7F"/>
                </a:solidFill>
                <a:latin typeface="Calibri" pitchFamily="34" charset="0"/>
                <a:cs typeface="Calibri" panose="020F0502020204030204" pitchFamily="34" charset="0"/>
              </a:rPr>
              <a:t>Poster Print Size:</a:t>
            </a:r>
            <a:endParaRPr sz="9600" dirty="0">
              <a:solidFill>
                <a:srgbClr val="7F7F7F"/>
              </a:solidFill>
              <a:latin typeface="Calibri" pitchFamily="34" charset="0"/>
              <a:cs typeface="Calibri" panose="020F0502020204030204" pitchFamily="34" charset="0"/>
            </a:endParaRPr>
          </a:p>
          <a:p>
            <a:pPr lvl="0">
              <a:spcBef>
                <a:spcPts val="0"/>
              </a:spcBef>
              <a:spcAft>
                <a:spcPts val="2400"/>
              </a:spcAft>
            </a:pPr>
            <a:r>
              <a:rPr lang="en-US" sz="6600" dirty="0">
                <a:solidFill>
                  <a:srgbClr val="7F7F7F"/>
                </a:solidFill>
                <a:latin typeface="Calibri" pitchFamily="34" charset="0"/>
                <a:cs typeface="Calibri" panose="020F0502020204030204" pitchFamily="34" charset="0"/>
              </a:rPr>
              <a:t>This poster template is 36 inches wide and 48 inches high. </a:t>
            </a:r>
          </a:p>
          <a:p>
            <a:pPr lvl="0">
              <a:spcBef>
                <a:spcPts val="0"/>
              </a:spcBef>
              <a:spcAft>
                <a:spcPts val="2400"/>
              </a:spcAft>
            </a:pPr>
            <a:r>
              <a:rPr lang="en-US" sz="9600" dirty="0">
                <a:solidFill>
                  <a:srgbClr val="7F7F7F"/>
                </a:solidFill>
                <a:latin typeface="Calibri" pitchFamily="34" charset="0"/>
                <a:cs typeface="Calibri" panose="020F0502020204030204" pitchFamily="34" charset="0"/>
              </a:rPr>
              <a:t>Placeholders</a:t>
            </a:r>
            <a:r>
              <a:rPr sz="9600" dirty="0">
                <a:solidFill>
                  <a:srgbClr val="7F7F7F"/>
                </a:solidFill>
                <a:latin typeface="Calibri" pitchFamily="34" charset="0"/>
                <a:cs typeface="Calibri" panose="020F0502020204030204" pitchFamily="34" charset="0"/>
              </a:rPr>
              <a:t>:</a:t>
            </a:r>
          </a:p>
          <a:p>
            <a:pPr lvl="0">
              <a:spcBef>
                <a:spcPts val="0"/>
              </a:spcBef>
              <a:spcAft>
                <a:spcPts val="2400"/>
              </a:spcAft>
            </a:pPr>
            <a:r>
              <a:rPr sz="6600" dirty="0">
                <a:solidFill>
                  <a:srgbClr val="7F7F7F"/>
                </a:solidFill>
                <a:latin typeface="Calibri" pitchFamily="34" charset="0"/>
                <a:cs typeface="Calibri" panose="020F0502020204030204" pitchFamily="34" charset="0"/>
              </a:rPr>
              <a:t>The </a:t>
            </a:r>
            <a:r>
              <a:rPr lang="en-US" sz="6600" dirty="0">
                <a:solidFill>
                  <a:srgbClr val="7F7F7F"/>
                </a:solidFill>
                <a:latin typeface="Calibri" pitchFamily="34" charset="0"/>
                <a:cs typeface="Calibri" panose="020F0502020204030204" pitchFamily="34" charset="0"/>
              </a:rPr>
              <a:t>various elements included</a:t>
            </a:r>
            <a:r>
              <a:rPr sz="6600" dirty="0">
                <a:solidFill>
                  <a:srgbClr val="7F7F7F"/>
                </a:solidFill>
                <a:latin typeface="Calibri" pitchFamily="34" charset="0"/>
                <a:cs typeface="Calibri" panose="020F0502020204030204" pitchFamily="34" charset="0"/>
              </a:rPr>
              <a:t> in this </a:t>
            </a:r>
            <a:r>
              <a:rPr lang="en-US" sz="6600" dirty="0">
                <a:solidFill>
                  <a:srgbClr val="7F7F7F"/>
                </a:solidFill>
                <a:latin typeface="Calibri" pitchFamily="34" charset="0"/>
                <a:cs typeface="Calibri" panose="020F0502020204030204" pitchFamily="34" charset="0"/>
              </a:rPr>
              <a:t>poster are ones</a:t>
            </a:r>
            <a:r>
              <a:rPr lang="en-US" sz="6600" baseline="0" dirty="0">
                <a:solidFill>
                  <a:srgbClr val="7F7F7F"/>
                </a:solidFill>
                <a:latin typeface="Calibri" pitchFamily="34" charset="0"/>
                <a:cs typeface="Calibri" panose="020F0502020204030204" pitchFamily="34" charset="0"/>
              </a:rPr>
              <a:t> we often see in research, and scientific posters.</a:t>
            </a:r>
            <a:r>
              <a:rPr sz="6600" dirty="0">
                <a:solidFill>
                  <a:srgbClr val="7F7F7F"/>
                </a:solidFill>
                <a:latin typeface="Calibri" pitchFamily="34" charset="0"/>
                <a:cs typeface="Calibri" panose="020F0502020204030204" pitchFamily="34" charset="0"/>
              </a:rPr>
              <a:t> </a:t>
            </a:r>
            <a:r>
              <a:rPr lang="en-US" sz="6600" dirty="0">
                <a:solidFill>
                  <a:srgbClr val="7F7F7F"/>
                </a:solidFill>
                <a:latin typeface="Calibri" pitchFamily="34" charset="0"/>
                <a:cs typeface="Calibri" panose="020F0502020204030204" pitchFamily="34" charset="0"/>
              </a:rPr>
              <a:t>Feel</a:t>
            </a:r>
            <a:r>
              <a:rPr lang="en-US" sz="6600" baseline="0" dirty="0">
                <a:solidFill>
                  <a:srgbClr val="7F7F7F"/>
                </a:solidFill>
                <a:latin typeface="Calibri" pitchFamily="34" charset="0"/>
                <a:cs typeface="Calibri" panose="020F0502020204030204" pitchFamily="34" charset="0"/>
              </a:rPr>
              <a:t> free to edit, move, add, and delete items, or change the layout to suit your needs. Please review Poster Guidelines for any specific requirement.</a:t>
            </a:r>
          </a:p>
          <a:p>
            <a:pPr lvl="0">
              <a:spcBef>
                <a:spcPts val="0"/>
              </a:spcBef>
              <a:spcAft>
                <a:spcPts val="2400"/>
              </a:spcAft>
            </a:pPr>
            <a:r>
              <a:rPr lang="en-US" sz="9600" dirty="0">
                <a:solidFill>
                  <a:srgbClr val="7F7F7F"/>
                </a:solidFill>
                <a:latin typeface="Calibri" pitchFamily="34" charset="0"/>
                <a:cs typeface="Calibri" panose="020F0502020204030204" pitchFamily="34" charset="0"/>
              </a:rPr>
              <a:t>Image</a:t>
            </a:r>
            <a:r>
              <a:rPr lang="en-US" sz="9600" baseline="0" dirty="0">
                <a:solidFill>
                  <a:srgbClr val="7F7F7F"/>
                </a:solidFill>
                <a:latin typeface="Calibri" pitchFamily="34" charset="0"/>
                <a:cs typeface="Calibri" panose="020F0502020204030204" pitchFamily="34" charset="0"/>
              </a:rPr>
              <a:t> Quality</a:t>
            </a:r>
            <a:r>
              <a:rPr lang="en-US" sz="9600" dirty="0">
                <a:solidFill>
                  <a:srgbClr val="7F7F7F"/>
                </a:solidFill>
                <a:latin typeface="Calibri" pitchFamily="34" charset="0"/>
                <a:cs typeface="Calibri" panose="020F0502020204030204" pitchFamily="34" charset="0"/>
              </a:rPr>
              <a:t>:</a:t>
            </a:r>
          </a:p>
          <a:p>
            <a:pPr lvl="0">
              <a:spcBef>
                <a:spcPts val="0"/>
              </a:spcBef>
              <a:spcAft>
                <a:spcPts val="2400"/>
              </a:spcAft>
            </a:pPr>
            <a:r>
              <a:rPr lang="en-US" sz="6600" dirty="0">
                <a:solidFill>
                  <a:srgbClr val="7F7F7F"/>
                </a:solidFill>
                <a:latin typeface="Calibri" pitchFamily="34" charset="0"/>
                <a:cs typeface="Calibri" panose="020F0502020204030204" pitchFamily="34" charset="0"/>
              </a:rPr>
              <a:t>You can place digital photos or logo art in your poster file by selecting the </a:t>
            </a:r>
            <a:r>
              <a:rPr lang="en-US" sz="6600" b="1" dirty="0">
                <a:solidFill>
                  <a:srgbClr val="7F7F7F"/>
                </a:solidFill>
                <a:latin typeface="Calibri" pitchFamily="34" charset="0"/>
                <a:cs typeface="Calibri" panose="020F0502020204030204" pitchFamily="34" charset="0"/>
              </a:rPr>
              <a:t>Insert, Picture</a:t>
            </a:r>
            <a:r>
              <a:rPr lang="en-US" sz="66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6600" b="1" dirty="0">
                <a:solidFill>
                  <a:srgbClr val="7F7F7F"/>
                </a:solidFill>
                <a:latin typeface="Calibri" pitchFamily="34" charset="0"/>
                <a:cs typeface="Calibri" panose="020F0502020204030204" pitchFamily="34" charset="0"/>
              </a:rPr>
              <a:t>150-200 pixels per inch in their final printed size</a:t>
            </a:r>
            <a:r>
              <a:rPr lang="en-US" sz="6600" dirty="0">
                <a:solidFill>
                  <a:srgbClr val="7F7F7F"/>
                </a:solidFill>
                <a:latin typeface="Calibri" pitchFamily="34" charset="0"/>
                <a:cs typeface="Calibri" panose="020F0502020204030204" pitchFamily="34" charset="0"/>
              </a:rPr>
              <a:t>. For instance, a 1600 x 1200 pixel</a:t>
            </a:r>
            <a:r>
              <a:rPr lang="en-US" sz="6600" baseline="0" dirty="0">
                <a:solidFill>
                  <a:srgbClr val="7F7F7F"/>
                </a:solidFill>
                <a:latin typeface="Calibri" pitchFamily="34" charset="0"/>
                <a:cs typeface="Calibri" panose="020F0502020204030204" pitchFamily="34" charset="0"/>
              </a:rPr>
              <a:t> photo will usually look fine up to </a:t>
            </a:r>
            <a:r>
              <a:rPr lang="en-US" sz="6600" dirty="0">
                <a:solidFill>
                  <a:srgbClr val="7F7F7F"/>
                </a:solidFill>
                <a:latin typeface="Calibri" pitchFamily="34" charset="0"/>
                <a:cs typeface="Calibri" panose="020F0502020204030204" pitchFamily="34" charset="0"/>
              </a:rPr>
              <a:t>8“-10” wide on your printed poster.</a:t>
            </a:r>
          </a:p>
          <a:p>
            <a:pPr lvl="0">
              <a:spcBef>
                <a:spcPts val="0"/>
              </a:spcBef>
              <a:spcAft>
                <a:spcPts val="2400"/>
              </a:spcAft>
            </a:pPr>
            <a:r>
              <a:rPr lang="en-US" sz="66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2400"/>
              </a:spcAft>
            </a:pPr>
            <a:r>
              <a:rPr lang="en-US" sz="6600" dirty="0">
                <a:solidFill>
                  <a:srgbClr val="7F7F7F"/>
                </a:solidFill>
                <a:latin typeface="Calibri" pitchFamily="34" charset="0"/>
                <a:cs typeface="Calibri" panose="020F0502020204030204" pitchFamily="34" charset="0"/>
              </a:rPr>
              <a:t>Please note that graphics from websites (such as the logo on your institute's home page) will only be 72dpi and not suitable for printing.</a:t>
            </a:r>
          </a:p>
          <a:p>
            <a:pPr lvl="0" algn="ctr">
              <a:spcBef>
                <a:spcPts val="0"/>
              </a:spcBef>
              <a:spcAft>
                <a:spcPts val="2400"/>
              </a:spcAft>
            </a:pPr>
            <a:br>
              <a:rPr lang="en-US" sz="4800" dirty="0">
                <a:solidFill>
                  <a:srgbClr val="7F7F7F"/>
                </a:solidFill>
                <a:latin typeface="Calibri" pitchFamily="34" charset="0"/>
                <a:cs typeface="Calibri" panose="020F0502020204030204" pitchFamily="34" charset="0"/>
              </a:rPr>
            </a:br>
            <a:r>
              <a:rPr lang="en-US" sz="4800" dirty="0">
                <a:solidFill>
                  <a:srgbClr val="7F7F7F"/>
                </a:solidFill>
                <a:latin typeface="Calibri" pitchFamily="34" charset="0"/>
                <a:cs typeface="Calibri" panose="020F0502020204030204" pitchFamily="34" charset="0"/>
              </a:rPr>
              <a:t>[This sidebar area does not print.]</a:t>
            </a:r>
          </a:p>
        </p:txBody>
      </p:sp>
      <p:grpSp>
        <p:nvGrpSpPr>
          <p:cNvPr id="2" name="Group 1"/>
          <p:cNvGrpSpPr/>
          <p:nvPr userDrawn="1"/>
        </p:nvGrpSpPr>
        <p:grpSpPr>
          <a:xfrm>
            <a:off x="33832800" y="0"/>
            <a:ext cx="12801600" cy="438912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2400"/>
                </a:spcAft>
              </a:pPr>
              <a:r>
                <a:rPr lang="en-US" sz="9600" dirty="0">
                  <a:solidFill>
                    <a:schemeClr val="bg1">
                      <a:lumMod val="50000"/>
                    </a:schemeClr>
                  </a:solidFill>
                  <a:latin typeface="Calibri" pitchFamily="34" charset="0"/>
                  <a:cs typeface="Calibri" panose="020F0502020204030204" pitchFamily="34" charset="0"/>
                </a:rPr>
                <a:t>Change</a:t>
              </a:r>
              <a:r>
                <a:rPr lang="en-US" sz="9600" baseline="0" dirty="0">
                  <a:solidFill>
                    <a:schemeClr val="bg1">
                      <a:lumMod val="50000"/>
                    </a:schemeClr>
                  </a:solidFill>
                  <a:latin typeface="Calibri" pitchFamily="34" charset="0"/>
                  <a:cs typeface="Calibri" panose="020F0502020204030204" pitchFamily="34" charset="0"/>
                </a:rPr>
                <a:t> Color Theme</a:t>
              </a:r>
              <a:r>
                <a:rPr lang="en-US" sz="9600" dirty="0">
                  <a:solidFill>
                    <a:schemeClr val="bg1">
                      <a:lumMod val="50000"/>
                    </a:schemeClr>
                  </a:solidFill>
                  <a:latin typeface="Calibri" pitchFamily="34" charset="0"/>
                  <a:cs typeface="Calibri" panose="020F0502020204030204" pitchFamily="34" charset="0"/>
                </a:rPr>
                <a:t>:</a:t>
              </a:r>
              <a:endParaRPr sz="960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r>
                <a:rPr lang="en-US" sz="66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66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2400"/>
                </a:spcAft>
              </a:pPr>
              <a:r>
                <a:rPr lang="en-US" sz="6600" baseline="0" dirty="0">
                  <a:solidFill>
                    <a:schemeClr val="bg1">
                      <a:lumMod val="50000"/>
                    </a:schemeClr>
                  </a:solidFill>
                  <a:latin typeface="Calibri" pitchFamily="34" charset="0"/>
                  <a:cs typeface="Calibri" panose="020F0502020204030204" pitchFamily="34" charset="0"/>
                </a:rPr>
                <a:t>To change the color theme, select the </a:t>
              </a:r>
              <a:r>
                <a:rPr lang="en-US" sz="6600" b="1" baseline="0" dirty="0">
                  <a:solidFill>
                    <a:schemeClr val="bg1">
                      <a:lumMod val="50000"/>
                    </a:schemeClr>
                  </a:solidFill>
                  <a:latin typeface="Calibri" pitchFamily="34" charset="0"/>
                  <a:cs typeface="Calibri" panose="020F0502020204030204" pitchFamily="34" charset="0"/>
                </a:rPr>
                <a:t>Design</a:t>
              </a:r>
              <a:r>
                <a:rPr lang="en-US" sz="6600" baseline="0" dirty="0">
                  <a:solidFill>
                    <a:schemeClr val="bg1">
                      <a:lumMod val="50000"/>
                    </a:schemeClr>
                  </a:solidFill>
                  <a:latin typeface="Calibri" pitchFamily="34" charset="0"/>
                  <a:cs typeface="Calibri" panose="020F0502020204030204" pitchFamily="34" charset="0"/>
                </a:rPr>
                <a:t> tab, then select the </a:t>
              </a:r>
              <a:r>
                <a:rPr lang="en-US" sz="6600" b="1" baseline="0" dirty="0">
                  <a:solidFill>
                    <a:schemeClr val="bg1">
                      <a:lumMod val="50000"/>
                    </a:schemeClr>
                  </a:solidFill>
                  <a:latin typeface="Calibri" pitchFamily="34" charset="0"/>
                  <a:cs typeface="Calibri" panose="020F0502020204030204" pitchFamily="34" charset="0"/>
                </a:rPr>
                <a:t>Colors</a:t>
              </a:r>
              <a:r>
                <a:rPr lang="en-US" sz="66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400"/>
                </a:spcAft>
              </a:pPr>
              <a:r>
                <a:rPr lang="en-US" sz="66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2400"/>
                </a:spcAft>
              </a:pPr>
              <a:endParaRPr lang="en-US" sz="6600" baseline="0" dirty="0">
                <a:solidFill>
                  <a:schemeClr val="bg1">
                    <a:lumMod val="50000"/>
                  </a:schemeClr>
                </a:solidFill>
                <a:latin typeface="Calibri" pitchFamily="34" charset="0"/>
                <a:cs typeface="Calibri" panose="020F0502020204030204" pitchFamily="34" charset="0"/>
              </a:endParaRPr>
            </a:p>
            <a:p>
              <a:pPr marL="0" marR="0" lvl="0" indent="0" algn="l" defTabSz="3686861" rtl="0" eaLnBrk="1" fontAlgn="auto" latinLnBrk="0" hangingPunct="1">
                <a:lnSpc>
                  <a:spcPct val="100000"/>
                </a:lnSpc>
                <a:spcBef>
                  <a:spcPts val="0"/>
                </a:spcBef>
                <a:spcAft>
                  <a:spcPts val="2400"/>
                </a:spcAft>
                <a:buClrTx/>
                <a:buSzTx/>
                <a:buFontTx/>
                <a:buNone/>
                <a:tabLst/>
                <a:defRPr/>
              </a:pPr>
              <a:r>
                <a:rPr kumimoji="1" lang="en-US" altLang="ja-JP" sz="9600" dirty="0">
                  <a:solidFill>
                    <a:srgbClr val="FF0000"/>
                  </a:solidFill>
                  <a:latin typeface="Cambria" panose="02040503050406030204" pitchFamily="18" charset="0"/>
                  <a:ea typeface="Cambria" panose="02040503050406030204" pitchFamily="18" charset="0"/>
                </a:rPr>
                <a:t>Printed poster must be exactly 3 feet wide and 4 feet high.</a:t>
              </a:r>
              <a:endParaRPr lang="LID4096" sz="9600" dirty="0">
                <a:solidFill>
                  <a:srgbClr val="FF0000"/>
                </a:solidFill>
              </a:endParaRP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782765" y="43476672"/>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10/18/2023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1757683"/>
            <a:ext cx="29626560" cy="7315200"/>
          </a:xfrm>
          <a:prstGeom prst="rect">
            <a:avLst/>
          </a:prstGeom>
        </p:spPr>
        <p:txBody>
          <a:bodyPr vert="horz" lIns="438912" tIns="219456" rIns="438912" bIns="219456" rtlCol="0" anchor="ctr">
            <a:normAutofit/>
          </a:bodyPr>
          <a:lstStyle/>
          <a:p>
            <a:r>
              <a:rPr lang="en-US" dirty="0"/>
              <a:t>Click to edit Master title style</a:t>
            </a:r>
          </a:p>
        </p:txBody>
      </p:sp>
      <p:sp>
        <p:nvSpPr>
          <p:cNvPr id="3" name="Text Placeholder 2"/>
          <p:cNvSpPr>
            <a:spLocks noGrp="1"/>
          </p:cNvSpPr>
          <p:nvPr>
            <p:ph type="body" idx="1"/>
          </p:nvPr>
        </p:nvSpPr>
        <p:spPr>
          <a:xfrm>
            <a:off x="1645920" y="10241283"/>
            <a:ext cx="29626560" cy="28966163"/>
          </a:xfrm>
          <a:prstGeom prst="rect">
            <a:avLst/>
          </a:prstGeom>
        </p:spPr>
        <p:txBody>
          <a:bodyPr vert="horz" lIns="438912" tIns="219456" rIns="438912" bIns="21945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45920" y="40680643"/>
            <a:ext cx="7680960" cy="23368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985D6BDF-9D0E-4E2B-85B8-D8F4790360C9}" type="datetimeFigureOut">
              <a:rPr lang="en-US" smtClean="0"/>
              <a:t>10/18/2023</a:t>
            </a:fld>
            <a:endParaRPr lang="en-US" dirty="0"/>
          </a:p>
        </p:txBody>
      </p:sp>
      <p:sp>
        <p:nvSpPr>
          <p:cNvPr id="5" name="Footer Placeholder 4"/>
          <p:cNvSpPr>
            <a:spLocks noGrp="1"/>
          </p:cNvSpPr>
          <p:nvPr>
            <p:ph type="ftr" sz="quarter" idx="3"/>
          </p:nvPr>
        </p:nvSpPr>
        <p:spPr>
          <a:xfrm>
            <a:off x="11247120" y="40680643"/>
            <a:ext cx="10424160" cy="23368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3591520" y="40680643"/>
            <a:ext cx="7680960" cy="23368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389120" rtl="0" eaLnBrk="1" latinLnBrk="0" hangingPunct="1">
        <a:spcBef>
          <a:spcPct val="0"/>
        </a:spcBef>
        <a:buNone/>
        <a:defRPr sz="8000" kern="1200">
          <a:solidFill>
            <a:schemeClr val="tx1"/>
          </a:solidFill>
          <a:latin typeface="+mj-lt"/>
          <a:ea typeface="+mj-ea"/>
          <a:cs typeface="+mj-cs"/>
        </a:defRPr>
      </a:lvl1pPr>
    </p:titleStyle>
    <p:bodyStyle>
      <a:lvl1pPr marL="457200" indent="-457200" algn="l" defTabSz="438912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914400" indent="-457200" algn="l" defTabSz="4389120" rtl="0" eaLnBrk="1" latinLnBrk="0" hangingPunct="1">
        <a:spcBef>
          <a:spcPct val="20000"/>
        </a:spcBef>
        <a:buFont typeface="Arial" pitchFamily="34" charset="0"/>
        <a:buChar char="–"/>
        <a:defRPr sz="3600" kern="1200">
          <a:solidFill>
            <a:schemeClr val="tx1"/>
          </a:solidFill>
          <a:latin typeface="+mn-lt"/>
          <a:ea typeface="+mn-ea"/>
          <a:cs typeface="+mn-cs"/>
        </a:defRPr>
      </a:lvl2pPr>
      <a:lvl3pPr marL="1371600" indent="-457200" algn="l" defTabSz="438912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828800" indent="-457200" algn="l" defTabSz="4389120" rtl="0" eaLnBrk="1" latinLnBrk="0" hangingPunct="1">
        <a:spcBef>
          <a:spcPct val="20000"/>
        </a:spcBef>
        <a:buFont typeface="Arial" pitchFamily="34" charset="0"/>
        <a:buChar char="–"/>
        <a:defRPr sz="3600" kern="1200">
          <a:solidFill>
            <a:schemeClr val="tx1"/>
          </a:solidFill>
          <a:latin typeface="+mn-lt"/>
          <a:ea typeface="+mn-ea"/>
          <a:cs typeface="+mn-cs"/>
        </a:defRPr>
      </a:lvl4pPr>
      <a:lvl5pPr marL="2286000" indent="-457200" algn="l" defTabSz="4389120" rtl="0" eaLnBrk="1" latinLnBrk="0" hangingPunct="1">
        <a:spcBef>
          <a:spcPct val="20000"/>
        </a:spcBef>
        <a:buFont typeface="Arial" pitchFamily="34" charset="0"/>
        <a:buChar char="»"/>
        <a:defRPr sz="3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chart" Target="../charts/chart1.xml"/><Relationship Id="rId7"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486400" y="105013"/>
            <a:ext cx="21945600" cy="3262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457200" rIns="182880" bIns="457200"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7200" b="1" dirty="0">
                <a:solidFill>
                  <a:schemeClr val="bg1"/>
                </a:solidFill>
                <a:latin typeface="+mj-lt"/>
                <a:ea typeface="Cambria" panose="02040503050406030204" pitchFamily="18" charset="0"/>
              </a:rPr>
              <a:t>Replace This Text With Your Title</a:t>
            </a:r>
          </a:p>
          <a:p>
            <a:pPr algn="ctr" eaLnBrk="1" hangingPunct="1"/>
            <a:r>
              <a:rPr kumimoji="1" lang="en-US" altLang="ja-JP" sz="4000" b="1" dirty="0">
                <a:solidFill>
                  <a:schemeClr val="bg1"/>
                </a:solidFill>
                <a:latin typeface="+mj-lt"/>
                <a:ea typeface="Cambria" panose="02040503050406030204" pitchFamily="18" charset="0"/>
                <a:cs typeface="Arial" panose="020B0604020202020204" pitchFamily="34" charset="0"/>
              </a:rPr>
              <a:t>Title Case, Cambria font, 72 pt size, Bold, Title Case, Center aligned</a:t>
            </a:r>
            <a:br>
              <a:rPr kumimoji="1" lang="en-US" altLang="ja-JP" sz="4000" b="1" dirty="0">
                <a:solidFill>
                  <a:schemeClr val="bg1"/>
                </a:solidFill>
                <a:latin typeface="+mj-lt"/>
                <a:ea typeface="Cambria" panose="02040503050406030204" pitchFamily="18" charset="0"/>
                <a:cs typeface="Arial" panose="020B0604020202020204" pitchFamily="34" charset="0"/>
              </a:rPr>
            </a:br>
            <a:r>
              <a:rPr kumimoji="1" lang="en-US" altLang="ja-JP" sz="4000" b="1" dirty="0">
                <a:solidFill>
                  <a:schemeClr val="bg1"/>
                </a:solidFill>
                <a:latin typeface="+mj-lt"/>
                <a:ea typeface="Cambria" panose="02040503050406030204" pitchFamily="18" charset="0"/>
                <a:cs typeface="Arial" panose="020B0604020202020204" pitchFamily="34" charset="0"/>
              </a:rPr>
              <a:t>(1-3 lines)</a:t>
            </a:r>
            <a:endParaRPr lang="en-US" sz="4000" b="1" dirty="0">
              <a:solidFill>
                <a:schemeClr val="bg1"/>
              </a:solidFill>
              <a:latin typeface="+mj-lt"/>
              <a:ea typeface="Cambria" panose="02040503050406030204" pitchFamily="18" charset="0"/>
            </a:endParaRPr>
          </a:p>
        </p:txBody>
      </p:sp>
      <p:sp>
        <p:nvSpPr>
          <p:cNvPr id="5" name="Text Box 123"/>
          <p:cNvSpPr txBox="1">
            <a:spLocks noChangeArrowheads="1"/>
          </p:cNvSpPr>
          <p:nvPr/>
        </p:nvSpPr>
        <p:spPr bwMode="auto">
          <a:xfrm>
            <a:off x="5486400" y="3866138"/>
            <a:ext cx="21945600" cy="162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182880" rIns="182880" bIns="182880"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3200" dirty="0">
                <a:solidFill>
                  <a:schemeClr val="bg1"/>
                </a:solidFill>
                <a:latin typeface="+mj-lt"/>
                <a:ea typeface="Cambria" panose="02040503050406030204" pitchFamily="18" charset="0"/>
              </a:rPr>
              <a:t>Author</a:t>
            </a:r>
            <a:r>
              <a:rPr lang="en-US" sz="3200" baseline="30000" dirty="0">
                <a:solidFill>
                  <a:schemeClr val="bg1"/>
                </a:solidFill>
                <a:latin typeface="+mj-lt"/>
                <a:ea typeface="Cambria" panose="02040503050406030204" pitchFamily="18" charset="0"/>
              </a:rPr>
              <a:t>1</a:t>
            </a:r>
            <a:r>
              <a:rPr lang="en-US" sz="3200" dirty="0">
                <a:solidFill>
                  <a:schemeClr val="bg1"/>
                </a:solidFill>
                <a:latin typeface="+mj-lt"/>
                <a:ea typeface="Cambria" panose="02040503050406030204" pitchFamily="18" charset="0"/>
              </a:rPr>
              <a:t>; Author</a:t>
            </a:r>
            <a:r>
              <a:rPr lang="en-US" sz="3200" baseline="30000" dirty="0">
                <a:solidFill>
                  <a:schemeClr val="bg1"/>
                </a:solidFill>
                <a:latin typeface="+mj-lt"/>
                <a:ea typeface="Cambria" panose="02040503050406030204" pitchFamily="18" charset="0"/>
              </a:rPr>
              <a:t>2</a:t>
            </a:r>
            <a:r>
              <a:rPr lang="en-US" sz="3200" dirty="0">
                <a:solidFill>
                  <a:schemeClr val="bg1"/>
                </a:solidFill>
                <a:latin typeface="+mj-lt"/>
                <a:ea typeface="Cambria" panose="02040503050406030204" pitchFamily="18" charset="0"/>
              </a:rPr>
              <a:t>; Author</a:t>
            </a:r>
            <a:r>
              <a:rPr lang="en-US" sz="3200" baseline="30000" dirty="0">
                <a:solidFill>
                  <a:schemeClr val="bg1"/>
                </a:solidFill>
                <a:latin typeface="+mj-lt"/>
                <a:ea typeface="Cambria" panose="02040503050406030204" pitchFamily="18" charset="0"/>
              </a:rPr>
              <a:t>1,2 </a:t>
            </a:r>
          </a:p>
          <a:p>
            <a:pPr algn="ctr" eaLnBrk="1" hangingPunct="1"/>
            <a:r>
              <a:rPr lang="en-US" sz="3200" baseline="30000" dirty="0">
                <a:solidFill>
                  <a:schemeClr val="bg1"/>
                </a:solidFill>
                <a:latin typeface="+mj-lt"/>
                <a:ea typeface="Cambria" panose="02040503050406030204" pitchFamily="18" charset="0"/>
              </a:rPr>
              <a:t>1</a:t>
            </a:r>
            <a:r>
              <a:rPr lang="en-US" sz="3200" dirty="0">
                <a:solidFill>
                  <a:schemeClr val="bg1"/>
                </a:solidFill>
                <a:latin typeface="+mj-lt"/>
                <a:ea typeface="Cambria" panose="02040503050406030204" pitchFamily="18" charset="0"/>
              </a:rPr>
              <a:t>Affiliated Institute, </a:t>
            </a:r>
            <a:r>
              <a:rPr lang="en-US" sz="3200" baseline="30000" dirty="0">
                <a:solidFill>
                  <a:schemeClr val="bg1"/>
                </a:solidFill>
                <a:latin typeface="+mj-lt"/>
                <a:ea typeface="Cambria" panose="02040503050406030204" pitchFamily="18" charset="0"/>
              </a:rPr>
              <a:t>2</a:t>
            </a:r>
            <a:r>
              <a:rPr lang="en-US" sz="3200" dirty="0">
                <a:solidFill>
                  <a:schemeClr val="bg1"/>
                </a:solidFill>
                <a:latin typeface="+mj-lt"/>
                <a:ea typeface="Cambria" panose="02040503050406030204" pitchFamily="18" charset="0"/>
              </a:rPr>
              <a:t>Affiliated Institute</a:t>
            </a:r>
          </a:p>
          <a:p>
            <a:pPr algn="ctr" eaLnBrk="1" hangingPunct="1"/>
            <a:r>
              <a:rPr lang="en-US" altLang="ja-JP" sz="3200" dirty="0">
                <a:solidFill>
                  <a:schemeClr val="bg1"/>
                </a:solidFill>
                <a:latin typeface="+mj-lt"/>
                <a:ea typeface="Cambria" panose="02040503050406030204" pitchFamily="18" charset="0"/>
              </a:rPr>
              <a:t>Corresponding author email: abc@xyz.com</a:t>
            </a:r>
          </a:p>
          <a:p>
            <a:pPr algn="ctr" eaLnBrk="1" hangingPunct="1"/>
            <a:endParaRPr lang="en-US" sz="3200" dirty="0">
              <a:solidFill>
                <a:schemeClr val="bg1"/>
              </a:solidFill>
              <a:latin typeface="+mj-lt"/>
              <a:ea typeface="Cambria" panose="02040503050406030204" pitchFamily="18" charset="0"/>
            </a:endParaRPr>
          </a:p>
        </p:txBody>
      </p:sp>
      <p:sp>
        <p:nvSpPr>
          <p:cNvPr id="24" name="TextBox 23"/>
          <p:cNvSpPr txBox="1"/>
          <p:nvPr/>
        </p:nvSpPr>
        <p:spPr>
          <a:xfrm>
            <a:off x="1828800" y="40050719"/>
            <a:ext cx="14173200" cy="2651760"/>
          </a:xfrm>
          <a:prstGeom prst="rect">
            <a:avLst/>
          </a:prstGeom>
          <a:solidFill>
            <a:schemeClr val="accent1">
              <a:lumMod val="40000"/>
              <a:lumOff val="60000"/>
            </a:schemeClr>
          </a:solidFill>
        </p:spPr>
        <p:txBody>
          <a:bodyPr wrap="none" rtlCol="0">
            <a:spAutoFit/>
          </a:bodyPr>
          <a:lstStyle/>
          <a:p>
            <a:r>
              <a:rPr lang="en-US" sz="3200" dirty="0"/>
              <a:t>&lt;your name&gt;</a:t>
            </a:r>
          </a:p>
          <a:p>
            <a:r>
              <a:rPr lang="en-US" sz="3200" dirty="0"/>
              <a:t>&lt;your organization&gt;</a:t>
            </a:r>
          </a:p>
          <a:p>
            <a:r>
              <a:rPr lang="en-US" sz="3200" dirty="0"/>
              <a:t>Email:</a:t>
            </a:r>
          </a:p>
          <a:p>
            <a:r>
              <a:rPr lang="en-US" sz="3200" dirty="0"/>
              <a:t>Website:</a:t>
            </a:r>
          </a:p>
          <a:p>
            <a:r>
              <a:rPr lang="en-US" sz="3200" dirty="0"/>
              <a:t>Phone:</a:t>
            </a:r>
          </a:p>
        </p:txBody>
      </p:sp>
      <p:sp>
        <p:nvSpPr>
          <p:cNvPr id="25" name="TextBox 24"/>
          <p:cNvSpPr txBox="1"/>
          <p:nvPr/>
        </p:nvSpPr>
        <p:spPr>
          <a:xfrm>
            <a:off x="1828800" y="38862000"/>
            <a:ext cx="2638671" cy="1015663"/>
          </a:xfrm>
          <a:prstGeom prst="rect">
            <a:avLst/>
          </a:prstGeom>
          <a:noFill/>
        </p:spPr>
        <p:txBody>
          <a:bodyPr wrap="none" rtlCol="0">
            <a:spAutoFit/>
          </a:bodyPr>
          <a:lstStyle/>
          <a:p>
            <a:r>
              <a:rPr lang="en-US" sz="6000" b="1" dirty="0"/>
              <a:t>Contact</a:t>
            </a:r>
          </a:p>
        </p:txBody>
      </p:sp>
      <p:sp>
        <p:nvSpPr>
          <p:cNvPr id="26" name="TextBox 25"/>
          <p:cNvSpPr txBox="1"/>
          <p:nvPr/>
        </p:nvSpPr>
        <p:spPr>
          <a:xfrm>
            <a:off x="16916400" y="40050719"/>
            <a:ext cx="14173200" cy="2926080"/>
          </a:xfrm>
          <a:prstGeom prst="rect">
            <a:avLst/>
          </a:prstGeom>
          <a:noFill/>
        </p:spPr>
        <p:txBody>
          <a:bodyPr wrap="square" tIns="91440" bIns="91440" numCol="1" spcCol="457200" rtlCol="0">
            <a:noAutofit/>
          </a:bodyPr>
          <a:lstStyle/>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r>
              <a:rPr lang="en-US" sz="1800" dirty="0"/>
              <a:t>  </a:t>
            </a:r>
          </a:p>
          <a:p>
            <a:pPr marL="457200" indent="-457200">
              <a:buFont typeface="+mj-lt"/>
              <a:buAutoNum type="arabicPeriod"/>
            </a:pPr>
            <a:endParaRPr lang="en-US" sz="1800" dirty="0"/>
          </a:p>
        </p:txBody>
      </p:sp>
      <p:sp>
        <p:nvSpPr>
          <p:cNvPr id="27" name="TextBox 26"/>
          <p:cNvSpPr txBox="1"/>
          <p:nvPr/>
        </p:nvSpPr>
        <p:spPr>
          <a:xfrm>
            <a:off x="16916400" y="38862000"/>
            <a:ext cx="3689793" cy="1015663"/>
          </a:xfrm>
          <a:prstGeom prst="rect">
            <a:avLst/>
          </a:prstGeom>
          <a:noFill/>
        </p:spPr>
        <p:txBody>
          <a:bodyPr wrap="none" rtlCol="0">
            <a:spAutoFit/>
          </a:bodyPr>
          <a:lstStyle/>
          <a:p>
            <a:r>
              <a:rPr lang="en-US" sz="6000" b="1" dirty="0"/>
              <a:t>References</a:t>
            </a:r>
          </a:p>
        </p:txBody>
      </p:sp>
      <p:sp>
        <p:nvSpPr>
          <p:cNvPr id="10" name="Text Box 189"/>
          <p:cNvSpPr txBox="1">
            <a:spLocks noChangeArrowheads="1"/>
          </p:cNvSpPr>
          <p:nvPr/>
        </p:nvSpPr>
        <p:spPr bwMode="auto">
          <a:xfrm>
            <a:off x="1828800" y="7086600"/>
            <a:ext cx="14173200" cy="62786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Click here to insert your Abstract text. Type it in or copy and paste from your Word document or other source.</a:t>
            </a:r>
          </a:p>
          <a:p>
            <a:pPr eaLnBrk="1" hangingPunct="1"/>
            <a:endParaRPr lang="en-US" sz="3200" dirty="0">
              <a:latin typeface="Calibri" pitchFamily="34" charset="0"/>
            </a:endParaRPr>
          </a:p>
          <a:p>
            <a:pPr eaLnBrk="1" hangingPunct="1"/>
            <a:r>
              <a:rPr lang="en-US" sz="3200" dirty="0">
                <a:latin typeface="Calibri" pitchFamily="34" charset="0"/>
              </a:rPr>
              <a:t>This text box will automatically re-size to your text. To turn off that feature, right click inside this box and go to </a:t>
            </a:r>
            <a:r>
              <a:rPr lang="en-US" sz="3200" b="1" dirty="0">
                <a:latin typeface="Calibri" pitchFamily="34" charset="0"/>
              </a:rPr>
              <a:t>Format Shape, Text Box, Autofit</a:t>
            </a:r>
            <a:r>
              <a:rPr lang="en-US" sz="3200" dirty="0">
                <a:latin typeface="Calibri" pitchFamily="34" charset="0"/>
              </a:rPr>
              <a:t>, and select the “Do Not Autofit” radio button.</a:t>
            </a:r>
          </a:p>
          <a:p>
            <a:pPr eaLnBrk="1" hangingPunct="1"/>
            <a:endParaRPr lang="en-US" sz="3200" dirty="0">
              <a:latin typeface="Calibri" pitchFamily="34" charset="0"/>
            </a:endParaRPr>
          </a:p>
          <a:p>
            <a:pPr eaLnBrk="1" hangingPunct="1"/>
            <a:r>
              <a:rPr lang="en-US" sz="3200" dirty="0">
                <a:latin typeface="Calibri" pitchFamily="34" charset="0"/>
              </a:rPr>
              <a:t>To change the font style of this text box: Click on the border once to highlight the entire text box, then select a different font or font size that suits you. This text is Calibri 32pt and is easily read up to 4 feet away on a 48x36 poster.</a:t>
            </a:r>
          </a:p>
          <a:p>
            <a:pPr eaLnBrk="1" hangingPunct="1"/>
            <a:endParaRPr lang="en-US" sz="3200" dirty="0">
              <a:latin typeface="Calibri" pitchFamily="34" charset="0"/>
            </a:endParaRPr>
          </a:p>
          <a:p>
            <a:pPr eaLnBrk="1" hangingPunct="1"/>
            <a:r>
              <a:rPr lang="en-US" sz="3200" dirty="0">
                <a:latin typeface="Calibri" pitchFamily="34" charset="0"/>
              </a:rPr>
              <a:t>Zoom out to 100% to preview what this will look like on your printed poster.</a:t>
            </a:r>
          </a:p>
        </p:txBody>
      </p:sp>
      <p:sp>
        <p:nvSpPr>
          <p:cNvPr id="32" name="Rectangle 31"/>
          <p:cNvSpPr/>
          <p:nvPr/>
        </p:nvSpPr>
        <p:spPr>
          <a:xfrm>
            <a:off x="1828800" y="6172200"/>
            <a:ext cx="14173200" cy="9144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6000" b="1" dirty="0">
                <a:solidFill>
                  <a:schemeClr val="accent3">
                    <a:lumMod val="20000"/>
                    <a:lumOff val="80000"/>
                  </a:schemeClr>
                </a:solidFill>
              </a:rPr>
              <a:t>Abstract</a:t>
            </a:r>
          </a:p>
        </p:txBody>
      </p:sp>
      <p:sp>
        <p:nvSpPr>
          <p:cNvPr id="15" name="Text Box 194"/>
          <p:cNvSpPr txBox="1">
            <a:spLocks noChangeArrowheads="1"/>
          </p:cNvSpPr>
          <p:nvPr/>
        </p:nvSpPr>
        <p:spPr bwMode="auto">
          <a:xfrm>
            <a:off x="16916400" y="7086600"/>
            <a:ext cx="14173200" cy="775596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Click here to insert your Results text. Type it in or copy and paste from your Word document or other source.</a:t>
            </a:r>
          </a:p>
          <a:p>
            <a:pPr eaLnBrk="1" hangingPunct="1"/>
            <a:endParaRPr lang="en-US" sz="3200" dirty="0">
              <a:latin typeface="Calibri" pitchFamily="34" charset="0"/>
            </a:endParaRPr>
          </a:p>
          <a:p>
            <a:pPr eaLnBrk="1" hangingPunct="1"/>
            <a:r>
              <a:rPr lang="en-US" sz="3200" dirty="0">
                <a:latin typeface="Calibri" pitchFamily="34" charset="0"/>
              </a:rPr>
              <a:t>This text box will automatically re-size to your text. To turn off that feature, right click inside this box and go to </a:t>
            </a:r>
            <a:r>
              <a:rPr lang="en-US" sz="3200" b="1" dirty="0">
                <a:latin typeface="Calibri" pitchFamily="34" charset="0"/>
              </a:rPr>
              <a:t>Format Shape, Text Box, Autofit</a:t>
            </a:r>
            <a:r>
              <a:rPr lang="en-US" sz="3200" dirty="0">
                <a:latin typeface="Calibri" pitchFamily="34" charset="0"/>
              </a:rPr>
              <a:t>, and select the “Do Not Autofit” radio button.</a:t>
            </a:r>
          </a:p>
          <a:p>
            <a:pPr eaLnBrk="1" hangingPunct="1"/>
            <a:endParaRPr lang="en-US" sz="3200" dirty="0">
              <a:latin typeface="Calibri" pitchFamily="34" charset="0"/>
            </a:endParaRPr>
          </a:p>
          <a:p>
            <a:pPr eaLnBrk="1" hangingPunct="1"/>
            <a:r>
              <a:rPr lang="en-US" sz="3200" dirty="0">
                <a:latin typeface="Calibri" pitchFamily="34" charset="0"/>
              </a:rPr>
              <a:t>To change the font style of this text box: Click on the border once to highlight the entire text box, then select a different font or font size that suits you. This text is Calibri 32pt and is easily read up to 4 feet away on a 48x36 poster.</a:t>
            </a:r>
          </a:p>
          <a:p>
            <a:pPr eaLnBrk="1" hangingPunct="1"/>
            <a:endParaRPr lang="en-US" sz="3200" dirty="0">
              <a:latin typeface="Calibri" pitchFamily="34" charset="0"/>
            </a:endParaRPr>
          </a:p>
          <a:p>
            <a:pPr eaLnBrk="1" hangingPunct="1"/>
            <a:r>
              <a:rPr lang="en-US" sz="3200" dirty="0">
                <a:latin typeface="Calibri" pitchFamily="34" charset="0"/>
              </a:rPr>
              <a:t>Zoom out to 100% to preview what this will look like on your printed poster.</a:t>
            </a:r>
          </a:p>
          <a:p>
            <a:pPr eaLnBrk="1" hangingPunct="1"/>
            <a:endParaRPr lang="en-US" sz="3200" dirty="0">
              <a:latin typeface="Calibri" pitchFamily="34" charset="0"/>
            </a:endParaRPr>
          </a:p>
          <a:p>
            <a:pPr eaLnBrk="1" hangingPunct="1"/>
            <a:r>
              <a:rPr lang="en-US" sz="3200" dirty="0">
                <a:latin typeface="Calibri" pitchFamily="34" charset="0"/>
              </a:rPr>
              <a:t>Speaking of Results, yours will look better if you remember to run a spell-check on your poster! After you’ve added your content click on </a:t>
            </a:r>
            <a:r>
              <a:rPr lang="en-US" sz="3200" b="1" dirty="0">
                <a:latin typeface="Calibri" pitchFamily="34" charset="0"/>
              </a:rPr>
              <a:t>Review</a:t>
            </a:r>
            <a:r>
              <a:rPr lang="en-US" sz="3200" dirty="0">
                <a:latin typeface="Calibri" pitchFamily="34" charset="0"/>
              </a:rPr>
              <a:t>, </a:t>
            </a:r>
            <a:r>
              <a:rPr lang="en-US" sz="3200" b="1" dirty="0">
                <a:latin typeface="Calibri" pitchFamily="34" charset="0"/>
              </a:rPr>
              <a:t>Spelling</a:t>
            </a:r>
            <a:r>
              <a:rPr lang="en-US" sz="3200" dirty="0">
                <a:latin typeface="Calibri" pitchFamily="34" charset="0"/>
              </a:rPr>
              <a:t>, or press F7.</a:t>
            </a:r>
          </a:p>
        </p:txBody>
      </p:sp>
      <p:sp>
        <p:nvSpPr>
          <p:cNvPr id="33" name="Rectangle 32"/>
          <p:cNvSpPr/>
          <p:nvPr/>
        </p:nvSpPr>
        <p:spPr>
          <a:xfrm>
            <a:off x="1828800" y="14173200"/>
            <a:ext cx="14173200" cy="9144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6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828800" y="31546800"/>
            <a:ext cx="14173200" cy="62786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Click here to insert your Methods and Materials text. Type it in or copy and paste from your Word document or other source.</a:t>
            </a:r>
          </a:p>
          <a:p>
            <a:pPr eaLnBrk="1" hangingPunct="1"/>
            <a:endParaRPr lang="en-US" sz="3200" dirty="0">
              <a:latin typeface="Calibri" pitchFamily="34" charset="0"/>
            </a:endParaRPr>
          </a:p>
          <a:p>
            <a:pPr eaLnBrk="1" hangingPunct="1"/>
            <a:r>
              <a:rPr lang="en-US" sz="3200" dirty="0">
                <a:latin typeface="Calibri" pitchFamily="34" charset="0"/>
              </a:rPr>
              <a:t>This text box will automatically re-size to your text. To turn off that feature, right click inside this box and go to </a:t>
            </a:r>
            <a:r>
              <a:rPr lang="en-US" sz="3200" b="1" dirty="0">
                <a:latin typeface="Calibri" pitchFamily="34" charset="0"/>
              </a:rPr>
              <a:t>Format Shape, Text Box, Autofit</a:t>
            </a:r>
            <a:r>
              <a:rPr lang="en-US" sz="3200" dirty="0">
                <a:latin typeface="Calibri" pitchFamily="34" charset="0"/>
              </a:rPr>
              <a:t>, and select the “Do Not Autofit” radio button.</a:t>
            </a:r>
          </a:p>
          <a:p>
            <a:pPr eaLnBrk="1" hangingPunct="1"/>
            <a:endParaRPr lang="en-US" sz="3200" dirty="0">
              <a:latin typeface="Calibri" pitchFamily="34" charset="0"/>
            </a:endParaRPr>
          </a:p>
          <a:p>
            <a:pPr eaLnBrk="1" hangingPunct="1"/>
            <a:r>
              <a:rPr lang="en-US" sz="3200" dirty="0">
                <a:latin typeface="Calibri" pitchFamily="34" charset="0"/>
              </a:rPr>
              <a:t>To change the font style of this text box: Click on the border once to highlight the entire text box, then select a different font or font size that suits you. This text is Calibri 32pt and is easily read up to 4 feet away on a 48x36 poster.</a:t>
            </a:r>
          </a:p>
          <a:p>
            <a:pPr eaLnBrk="1" hangingPunct="1"/>
            <a:endParaRPr lang="en-US" sz="3200" dirty="0">
              <a:latin typeface="Calibri" pitchFamily="34" charset="0"/>
            </a:endParaRPr>
          </a:p>
          <a:p>
            <a:pPr eaLnBrk="1" hangingPunct="1"/>
            <a:r>
              <a:rPr lang="en-US" sz="3200" dirty="0">
                <a:latin typeface="Calibri" pitchFamily="34" charset="0"/>
              </a:rPr>
              <a:t>Zoom out to 100% to preview what this will look like on your printed poster.</a:t>
            </a:r>
          </a:p>
        </p:txBody>
      </p:sp>
      <p:sp>
        <p:nvSpPr>
          <p:cNvPr id="34" name="Rectangle 33"/>
          <p:cNvSpPr/>
          <p:nvPr/>
        </p:nvSpPr>
        <p:spPr>
          <a:xfrm>
            <a:off x="1828800" y="30581769"/>
            <a:ext cx="14173200" cy="1015663"/>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6000" b="1" dirty="0">
                <a:solidFill>
                  <a:schemeClr val="accent3">
                    <a:lumMod val="20000"/>
                    <a:lumOff val="80000"/>
                  </a:schemeClr>
                </a:solidFill>
              </a:rPr>
              <a:t>Materials and Methods</a:t>
            </a:r>
          </a:p>
        </p:txBody>
      </p:sp>
      <p:sp>
        <p:nvSpPr>
          <p:cNvPr id="12" name="Text Box 191"/>
          <p:cNvSpPr txBox="1">
            <a:spLocks noChangeArrowheads="1"/>
          </p:cNvSpPr>
          <p:nvPr/>
        </p:nvSpPr>
        <p:spPr bwMode="auto">
          <a:xfrm>
            <a:off x="16916400" y="23058358"/>
            <a:ext cx="14173200" cy="62786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Click here to insert your Discussion text. Type it in or copy and paste from your Word document or other source.</a:t>
            </a:r>
          </a:p>
          <a:p>
            <a:pPr eaLnBrk="1" hangingPunct="1"/>
            <a:endParaRPr lang="en-US" sz="3200" dirty="0">
              <a:latin typeface="Calibri" pitchFamily="34" charset="0"/>
            </a:endParaRPr>
          </a:p>
          <a:p>
            <a:pPr eaLnBrk="1" hangingPunct="1"/>
            <a:r>
              <a:rPr lang="en-US" sz="3200" dirty="0">
                <a:latin typeface="Calibri" pitchFamily="34" charset="0"/>
              </a:rPr>
              <a:t>This text box will automatically re-size to your text. To turn off that feature, right click inside this box and go to </a:t>
            </a:r>
            <a:r>
              <a:rPr lang="en-US" sz="3200" b="1" dirty="0">
                <a:latin typeface="Calibri" pitchFamily="34" charset="0"/>
              </a:rPr>
              <a:t>Format Shape, Text Box, Autofit</a:t>
            </a:r>
            <a:r>
              <a:rPr lang="en-US" sz="3200" dirty="0">
                <a:latin typeface="Calibri" pitchFamily="34" charset="0"/>
              </a:rPr>
              <a:t>, and select the “Do Not Autofit” radio button.</a:t>
            </a:r>
          </a:p>
          <a:p>
            <a:pPr eaLnBrk="1" hangingPunct="1"/>
            <a:endParaRPr lang="en-US" sz="3200" dirty="0">
              <a:latin typeface="Calibri" pitchFamily="34" charset="0"/>
            </a:endParaRPr>
          </a:p>
          <a:p>
            <a:pPr eaLnBrk="1" hangingPunct="1"/>
            <a:r>
              <a:rPr lang="en-US" sz="3200" dirty="0">
                <a:latin typeface="Calibri" pitchFamily="34" charset="0"/>
              </a:rPr>
              <a:t>To change the font style of this text box: Click on the border once to highlight the entire text box, then select a different font or font size that suits you. This text is Calibri 32pt and is easily read up to 4 feet away on a 48x36 poster.</a:t>
            </a:r>
          </a:p>
          <a:p>
            <a:pPr eaLnBrk="1" hangingPunct="1"/>
            <a:endParaRPr lang="en-US" sz="3200" dirty="0">
              <a:latin typeface="Calibri" pitchFamily="34" charset="0"/>
            </a:endParaRPr>
          </a:p>
          <a:p>
            <a:pPr eaLnBrk="1" hangingPunct="1"/>
            <a:r>
              <a:rPr lang="en-US" sz="3200" dirty="0">
                <a:latin typeface="Calibri" pitchFamily="34" charset="0"/>
              </a:rPr>
              <a:t>Zoom out to 100% to preview what this will look like on your printed poster.</a:t>
            </a:r>
          </a:p>
        </p:txBody>
      </p:sp>
      <p:sp>
        <p:nvSpPr>
          <p:cNvPr id="35" name="Rectangle 34"/>
          <p:cNvSpPr/>
          <p:nvPr/>
        </p:nvSpPr>
        <p:spPr>
          <a:xfrm>
            <a:off x="16916400" y="22143958"/>
            <a:ext cx="14173200" cy="9144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accent3">
                    <a:lumMod val="20000"/>
                    <a:lumOff val="80000"/>
                  </a:schemeClr>
                </a:solidFill>
              </a:rPr>
              <a:t>Discussion</a:t>
            </a:r>
          </a:p>
        </p:txBody>
      </p:sp>
      <p:sp>
        <p:nvSpPr>
          <p:cNvPr id="14" name="Text Box 193"/>
          <p:cNvSpPr txBox="1">
            <a:spLocks noChangeArrowheads="1"/>
          </p:cNvSpPr>
          <p:nvPr/>
        </p:nvSpPr>
        <p:spPr bwMode="auto">
          <a:xfrm>
            <a:off x="16916400" y="34501455"/>
            <a:ext cx="14173200" cy="332398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Click here to insert your Conclusions text. Type it in or copy and paste from your Word document or other source.</a:t>
            </a:r>
          </a:p>
          <a:p>
            <a:pPr eaLnBrk="1" hangingPunct="1"/>
            <a:endParaRPr lang="en-US" sz="3200" dirty="0">
              <a:latin typeface="Calibri" pitchFamily="34" charset="0"/>
            </a:endParaRPr>
          </a:p>
          <a:p>
            <a:pPr eaLnBrk="1" hangingPunct="1"/>
            <a:r>
              <a:rPr lang="en-US" sz="3200" dirty="0">
                <a:latin typeface="Calibri" pitchFamily="34" charset="0"/>
              </a:rPr>
              <a:t>This text box will automatically re-size to your text. To turn off that feature, right click inside this box and go to </a:t>
            </a:r>
            <a:r>
              <a:rPr lang="en-US" sz="3200" b="1" dirty="0">
                <a:latin typeface="Calibri" pitchFamily="34" charset="0"/>
              </a:rPr>
              <a:t>Format Shape, Text Box, Autofit</a:t>
            </a:r>
            <a:r>
              <a:rPr lang="en-US" sz="3200" dirty="0">
                <a:latin typeface="Calibri" pitchFamily="34" charset="0"/>
              </a:rPr>
              <a:t>, and select the “Do Not Autofit” radio button.</a:t>
            </a:r>
          </a:p>
        </p:txBody>
      </p:sp>
      <p:sp>
        <p:nvSpPr>
          <p:cNvPr id="36" name="Rectangle 35"/>
          <p:cNvSpPr/>
          <p:nvPr/>
        </p:nvSpPr>
        <p:spPr>
          <a:xfrm>
            <a:off x="16916400" y="33585912"/>
            <a:ext cx="14173200" cy="9144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accent3">
                    <a:lumMod val="20000"/>
                    <a:lumOff val="80000"/>
                  </a:schemeClr>
                </a:solidFill>
              </a:rPr>
              <a:t>Conclusions</a:t>
            </a:r>
          </a:p>
        </p:txBody>
      </p:sp>
      <p:graphicFrame>
        <p:nvGraphicFramePr>
          <p:cNvPr id="44" name="Content Placeholder 114" descr="Sample table with 4 columns, 7 rows." title="Sample Table"/>
          <p:cNvGraphicFramePr>
            <a:graphicFrameLocks/>
          </p:cNvGraphicFramePr>
          <p:nvPr>
            <p:extLst>
              <p:ext uri="{D42A27DB-BD31-4B8C-83A1-F6EECF244321}">
                <p14:modId xmlns:p14="http://schemas.microsoft.com/office/powerpoint/2010/main" val="2485396563"/>
              </p:ext>
            </p:extLst>
          </p:nvPr>
        </p:nvGraphicFramePr>
        <p:xfrm>
          <a:off x="1828800" y="26785680"/>
          <a:ext cx="14173200" cy="3160920"/>
        </p:xfrm>
        <a:graphic>
          <a:graphicData uri="http://schemas.openxmlformats.org/drawingml/2006/table">
            <a:tbl>
              <a:tblPr firstRow="1" bandRow="1">
                <a:tableStyleId>{F5AB1C69-6EDB-4FF4-983F-18BD219EF322}</a:tableStyleId>
              </a:tblPr>
              <a:tblGrid>
                <a:gridCol w="3543300">
                  <a:extLst>
                    <a:ext uri="{9D8B030D-6E8A-4147-A177-3AD203B41FA5}">
                      <a16:colId xmlns:a16="http://schemas.microsoft.com/office/drawing/2014/main" val="20000"/>
                    </a:ext>
                  </a:extLst>
                </a:gridCol>
                <a:gridCol w="3543300">
                  <a:extLst>
                    <a:ext uri="{9D8B030D-6E8A-4147-A177-3AD203B41FA5}">
                      <a16:colId xmlns:a16="http://schemas.microsoft.com/office/drawing/2014/main" val="20001"/>
                    </a:ext>
                  </a:extLst>
                </a:gridCol>
                <a:gridCol w="3543300">
                  <a:extLst>
                    <a:ext uri="{9D8B030D-6E8A-4147-A177-3AD203B41FA5}">
                      <a16:colId xmlns:a16="http://schemas.microsoft.com/office/drawing/2014/main" val="20002"/>
                    </a:ext>
                  </a:extLst>
                </a:gridCol>
                <a:gridCol w="3543300">
                  <a:extLst>
                    <a:ext uri="{9D8B030D-6E8A-4147-A177-3AD203B41FA5}">
                      <a16:colId xmlns:a16="http://schemas.microsoft.com/office/drawing/2014/main" val="20003"/>
                    </a:ext>
                  </a:extLst>
                </a:gridCol>
              </a:tblGrid>
              <a:tr h="790230">
                <a:tc>
                  <a:txBody>
                    <a:bodyPr/>
                    <a:lstStyle/>
                    <a:p>
                      <a:endParaRPr lang="en-US" sz="3200" dirty="0"/>
                    </a:p>
                  </a:txBody>
                  <a:tcPr anchor="ctr">
                    <a:solidFill>
                      <a:schemeClr val="accent1">
                        <a:lumMod val="75000"/>
                      </a:schemeClr>
                    </a:solidFill>
                  </a:tcPr>
                </a:tc>
                <a:tc>
                  <a:txBody>
                    <a:bodyPr/>
                    <a:lstStyle/>
                    <a:p>
                      <a:pPr algn="ctr"/>
                      <a:r>
                        <a:rPr lang="en-US" sz="3200" dirty="0"/>
                        <a:t>Heading</a:t>
                      </a:r>
                    </a:p>
                  </a:txBody>
                  <a:tcPr anchor="ctr">
                    <a:solidFill>
                      <a:schemeClr val="accent1">
                        <a:lumMod val="75000"/>
                      </a:schemeClr>
                    </a:solidFill>
                  </a:tcPr>
                </a:tc>
                <a:tc>
                  <a:txBody>
                    <a:bodyPr/>
                    <a:lstStyle/>
                    <a:p>
                      <a:pPr algn="ctr"/>
                      <a:r>
                        <a:rPr lang="en-US" sz="3200" dirty="0"/>
                        <a:t>Heading</a:t>
                      </a:r>
                    </a:p>
                  </a:txBody>
                  <a:tcPr anchor="ctr">
                    <a:solidFill>
                      <a:schemeClr val="accent1">
                        <a:lumMod val="75000"/>
                      </a:schemeClr>
                    </a:solidFill>
                  </a:tcPr>
                </a:tc>
                <a:tc>
                  <a:txBody>
                    <a:bodyPr/>
                    <a:lstStyle/>
                    <a:p>
                      <a:pPr algn="ctr"/>
                      <a:r>
                        <a:rPr lang="en-US" sz="3200" dirty="0"/>
                        <a:t>Heading</a:t>
                      </a:r>
                    </a:p>
                  </a:txBody>
                  <a:tcPr anchor="ctr">
                    <a:solidFill>
                      <a:schemeClr val="accent1">
                        <a:lumMod val="75000"/>
                      </a:schemeClr>
                    </a:solidFill>
                  </a:tcPr>
                </a:tc>
                <a:extLst>
                  <a:ext uri="{0D108BD9-81ED-4DB2-BD59-A6C34878D82A}">
                    <a16:rowId xmlns:a16="http://schemas.microsoft.com/office/drawing/2014/main" val="10000"/>
                  </a:ext>
                </a:extLst>
              </a:tr>
              <a:tr h="790230">
                <a:tc>
                  <a:txBody>
                    <a:bodyPr/>
                    <a:lstStyle/>
                    <a:p>
                      <a:r>
                        <a:rPr lang="en-US" sz="3200" dirty="0"/>
                        <a:t>Item</a:t>
                      </a:r>
                    </a:p>
                  </a:txBody>
                  <a:tcPr anchor="ctr"/>
                </a:tc>
                <a:tc>
                  <a:txBody>
                    <a:bodyPr/>
                    <a:lstStyle/>
                    <a:p>
                      <a:pPr algn="ctr"/>
                      <a:r>
                        <a:rPr lang="en-US" sz="3200" dirty="0"/>
                        <a:t>800</a:t>
                      </a:r>
                    </a:p>
                  </a:txBody>
                  <a:tcPr anchor="ctr"/>
                </a:tc>
                <a:tc>
                  <a:txBody>
                    <a:bodyPr/>
                    <a:lstStyle/>
                    <a:p>
                      <a:pPr algn="ctr"/>
                      <a:r>
                        <a:rPr lang="en-US" sz="3200" dirty="0"/>
                        <a:t>790</a:t>
                      </a:r>
                    </a:p>
                  </a:txBody>
                  <a:tcPr anchor="ctr"/>
                </a:tc>
                <a:tc>
                  <a:txBody>
                    <a:bodyPr/>
                    <a:lstStyle/>
                    <a:p>
                      <a:pPr algn="ctr"/>
                      <a:r>
                        <a:rPr lang="en-US" sz="3200" dirty="0"/>
                        <a:t>4001</a:t>
                      </a:r>
                    </a:p>
                  </a:txBody>
                  <a:tcPr anchor="ctr"/>
                </a:tc>
                <a:extLst>
                  <a:ext uri="{0D108BD9-81ED-4DB2-BD59-A6C34878D82A}">
                    <a16:rowId xmlns:a16="http://schemas.microsoft.com/office/drawing/2014/main" val="10001"/>
                  </a:ext>
                </a:extLst>
              </a:tr>
              <a:tr h="790230">
                <a:tc>
                  <a:txBody>
                    <a:bodyPr/>
                    <a:lstStyle/>
                    <a:p>
                      <a:r>
                        <a:rPr lang="en-US" sz="3200" dirty="0"/>
                        <a:t>Item</a:t>
                      </a:r>
                    </a:p>
                  </a:txBody>
                  <a:tcPr anchor="ctr"/>
                </a:tc>
                <a:tc>
                  <a:txBody>
                    <a:bodyPr/>
                    <a:lstStyle/>
                    <a:p>
                      <a:pPr algn="ctr"/>
                      <a:r>
                        <a:rPr lang="en-US" sz="3200" dirty="0"/>
                        <a:t>356</a:t>
                      </a:r>
                    </a:p>
                  </a:txBody>
                  <a:tcPr anchor="ctr"/>
                </a:tc>
                <a:tc>
                  <a:txBody>
                    <a:bodyPr/>
                    <a:lstStyle/>
                    <a:p>
                      <a:pPr algn="ctr"/>
                      <a:r>
                        <a:rPr lang="en-US" sz="3200" dirty="0"/>
                        <a:t>856</a:t>
                      </a:r>
                    </a:p>
                  </a:txBody>
                  <a:tcPr anchor="ctr"/>
                </a:tc>
                <a:tc>
                  <a:txBody>
                    <a:bodyPr/>
                    <a:lstStyle/>
                    <a:p>
                      <a:pPr algn="ctr"/>
                      <a:r>
                        <a:rPr lang="en-US" sz="3200" dirty="0"/>
                        <a:t>290</a:t>
                      </a:r>
                    </a:p>
                  </a:txBody>
                  <a:tcPr anchor="ctr"/>
                </a:tc>
                <a:extLst>
                  <a:ext uri="{0D108BD9-81ED-4DB2-BD59-A6C34878D82A}">
                    <a16:rowId xmlns:a16="http://schemas.microsoft.com/office/drawing/2014/main" val="10002"/>
                  </a:ext>
                </a:extLst>
              </a:tr>
              <a:tr h="790230">
                <a:tc>
                  <a:txBody>
                    <a:bodyPr/>
                    <a:lstStyle/>
                    <a:p>
                      <a:r>
                        <a:rPr lang="en-US" sz="3200" dirty="0"/>
                        <a:t>Item</a:t>
                      </a:r>
                    </a:p>
                  </a:txBody>
                  <a:tcPr anchor="ctr"/>
                </a:tc>
                <a:tc>
                  <a:txBody>
                    <a:bodyPr/>
                    <a:lstStyle/>
                    <a:p>
                      <a:pPr algn="ctr"/>
                      <a:r>
                        <a:rPr lang="en-US" sz="3200" dirty="0"/>
                        <a:t>228</a:t>
                      </a:r>
                    </a:p>
                  </a:txBody>
                  <a:tcPr anchor="ctr"/>
                </a:tc>
                <a:tc>
                  <a:txBody>
                    <a:bodyPr/>
                    <a:lstStyle/>
                    <a:p>
                      <a:pPr algn="ctr"/>
                      <a:r>
                        <a:rPr lang="en-US" sz="3200" dirty="0"/>
                        <a:t>134</a:t>
                      </a:r>
                    </a:p>
                  </a:txBody>
                  <a:tcPr anchor="ctr"/>
                </a:tc>
                <a:tc>
                  <a:txBody>
                    <a:bodyPr/>
                    <a:lstStyle/>
                    <a:p>
                      <a:pPr algn="ctr"/>
                      <a:r>
                        <a:rPr lang="en-US" sz="3200" dirty="0"/>
                        <a:t>238</a:t>
                      </a:r>
                    </a:p>
                  </a:txBody>
                  <a:tcPr anchor="ct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sp>
            <p:nvSpPr>
              <p:cNvPr id="11" name="Text Box 190"/>
              <p:cNvSpPr txBox="1">
                <a:spLocks noChangeArrowheads="1"/>
              </p:cNvSpPr>
              <p:nvPr/>
            </p:nvSpPr>
            <p:spPr bwMode="auto">
              <a:xfrm>
                <a:off x="1828800" y="15087600"/>
                <a:ext cx="14173200" cy="1074409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b="1" dirty="0">
                    <a:latin typeface="+mn-lt"/>
                  </a:rPr>
                  <a:t>Genigraphics®</a:t>
                </a:r>
                <a:r>
                  <a:rPr lang="en-US" sz="3200" dirty="0">
                    <a:latin typeface="+mn-lt"/>
                  </a:rPr>
                  <a:t> has provided this template to assist in preparation of a medical or scientific research poster. The dimensions are set to 48” high by 36” wide but prints can be scaled up or down in size to any dimension with a 4:3 aspect ratio. For example, if you order a 40” x 30” poster using this template, we will print the file at 83.3% of its original size. </a:t>
                </a:r>
                <a:r>
                  <a:rPr lang="en-US" sz="3200" b="1" dirty="0">
                    <a:latin typeface="+mn-lt"/>
                  </a:rPr>
                  <a:t>The most critical factor is that your template and poster dimensions must be proportional:</a:t>
                </a:r>
              </a:p>
              <a:p>
                <a:pPr eaLnBrk="1" hangingPunct="1"/>
                <a:endParaRPr lang="en-US" sz="3200" b="1" dirty="0">
                  <a:latin typeface="+mn-lt"/>
                </a:endParaRPr>
              </a:p>
              <a:p>
                <a:pPr eaLnBrk="1" hangingPunct="1"/>
                <a14:m>
                  <m:oMathPara xmlns:m="http://schemas.openxmlformats.org/officeDocument/2006/math">
                    <m:oMathParaPr>
                      <m:jc m:val="centerGroup"/>
                    </m:oMathParaPr>
                    <m:oMath xmlns:m="http://schemas.openxmlformats.org/officeDocument/2006/math">
                      <m:box>
                        <m:boxPr>
                          <m:ctrlPr>
                            <a:rPr lang="en-US" sz="3200" b="1" i="1">
                              <a:latin typeface="Cambria Math" panose="02040503050406030204" pitchFamily="18" charset="0"/>
                            </a:rPr>
                          </m:ctrlPr>
                        </m:boxPr>
                        <m:e>
                          <m:f>
                            <m:fPr>
                              <m:ctrlPr>
                                <a:rPr lang="en-US" sz="3200" b="1" i="1">
                                  <a:latin typeface="Cambria Math" panose="02040503050406030204" pitchFamily="18" charset="0"/>
                                </a:rPr>
                              </m:ctrlPr>
                            </m:fPr>
                            <m:num>
                              <m:r>
                                <a:rPr lang="en-US" sz="3200" b="1" i="1">
                                  <a:latin typeface="Cambria Math"/>
                                </a:rPr>
                                <m:t>𝒕𝒆𝒎𝒑𝒍𝒂𝒕𝒆</m:t>
                              </m:r>
                              <m:r>
                                <a:rPr lang="en-US" sz="3200" b="1" i="1">
                                  <a:latin typeface="Cambria Math"/>
                                </a:rPr>
                                <m:t> </m:t>
                              </m:r>
                              <m:r>
                                <a:rPr lang="en-US" sz="3200" b="1" i="1" smtClean="0">
                                  <a:latin typeface="Cambria Math"/>
                                </a:rPr>
                                <m:t>𝒉𝒆𝒊𝒈𝒉𝒕</m:t>
                              </m:r>
                            </m:num>
                            <m:den>
                              <m:r>
                                <a:rPr lang="en-US" sz="3200" b="1" i="1">
                                  <a:latin typeface="Cambria Math"/>
                                </a:rPr>
                                <m:t>𝒕𝒆𝒎𝒑𝒍𝒂𝒕𝒆</m:t>
                              </m:r>
                              <m:r>
                                <a:rPr lang="en-US" sz="3200" b="1" i="1">
                                  <a:latin typeface="Cambria Math"/>
                                </a:rPr>
                                <m:t> </m:t>
                              </m:r>
                              <m:r>
                                <a:rPr lang="en-US" sz="3200" b="1" i="1" smtClean="0">
                                  <a:latin typeface="Cambria Math"/>
                                </a:rPr>
                                <m:t>𝒘𝒊𝒅𝒕𝒉</m:t>
                              </m:r>
                            </m:den>
                          </m:f>
                        </m:e>
                      </m:box>
                      <m:r>
                        <a:rPr lang="en-US" sz="3200" b="1" i="1" smtClean="0">
                          <a:latin typeface="Cambria Math"/>
                        </a:rPr>
                        <m:t> </m:t>
                      </m:r>
                      <m:r>
                        <a:rPr lang="en-US" sz="3200" b="1" i="1">
                          <a:latin typeface="Cambria Math"/>
                        </a:rPr>
                        <m:t>= </m:t>
                      </m:r>
                      <m:box>
                        <m:boxPr>
                          <m:ctrlPr>
                            <a:rPr lang="en-US" sz="3200" b="1" i="1">
                              <a:latin typeface="Cambria Math" panose="02040503050406030204" pitchFamily="18" charset="0"/>
                            </a:rPr>
                          </m:ctrlPr>
                        </m:boxPr>
                        <m:e>
                          <m:f>
                            <m:fPr>
                              <m:ctrlPr>
                                <a:rPr lang="en-US" sz="3200" b="1" i="1">
                                  <a:latin typeface="Cambria Math" panose="02040503050406030204" pitchFamily="18" charset="0"/>
                                </a:rPr>
                              </m:ctrlPr>
                            </m:fPr>
                            <m:num>
                              <m:r>
                                <a:rPr lang="en-US" sz="3200" b="1" i="1">
                                  <a:latin typeface="Cambria Math"/>
                                </a:rPr>
                                <m:t>𝒅𝒆𝒔𝒊𝒓𝒆𝒅</m:t>
                              </m:r>
                              <m:r>
                                <a:rPr lang="en-US" sz="3200" b="1" i="1">
                                  <a:latin typeface="Cambria Math"/>
                                </a:rPr>
                                <m:t> </m:t>
                              </m:r>
                              <m:r>
                                <a:rPr lang="en-US" sz="3200" b="1" i="1">
                                  <a:latin typeface="Cambria Math"/>
                                </a:rPr>
                                <m:t>𝒑𝒓𝒊𝒏𝒕</m:t>
                              </m:r>
                              <m:r>
                                <a:rPr lang="en-US" sz="3200" b="1" i="1">
                                  <a:latin typeface="Cambria Math"/>
                                </a:rPr>
                                <m:t> </m:t>
                              </m:r>
                              <m:r>
                                <a:rPr lang="en-US" sz="3200" b="1" i="1" smtClean="0">
                                  <a:latin typeface="Cambria Math"/>
                                </a:rPr>
                                <m:t>𝒉𝒆𝒊𝒈𝒉𝒕</m:t>
                              </m:r>
                            </m:num>
                            <m:den>
                              <m:r>
                                <a:rPr lang="en-US" sz="3200" b="1" i="1">
                                  <a:latin typeface="Cambria Math"/>
                                </a:rPr>
                                <m:t>𝒅𝒆𝒔𝒊𝒓𝒆𝒅</m:t>
                              </m:r>
                              <m:r>
                                <a:rPr lang="en-US" sz="3200" b="1" i="1">
                                  <a:latin typeface="Cambria Math"/>
                                </a:rPr>
                                <m:t> </m:t>
                              </m:r>
                              <m:r>
                                <a:rPr lang="en-US" sz="3200" b="1" i="1">
                                  <a:latin typeface="Cambria Math"/>
                                </a:rPr>
                                <m:t>𝒑𝒓𝒊𝒏𝒕</m:t>
                              </m:r>
                              <m:r>
                                <a:rPr lang="en-US" sz="3200" b="1" i="1">
                                  <a:latin typeface="Cambria Math"/>
                                </a:rPr>
                                <m:t> </m:t>
                              </m:r>
                              <m:r>
                                <a:rPr lang="en-US" sz="3200" b="1" i="1" smtClean="0">
                                  <a:latin typeface="Cambria Math"/>
                                </a:rPr>
                                <m:t>𝒘𝒊𝒅𝒕𝒉</m:t>
                              </m:r>
                            </m:den>
                          </m:f>
                        </m:e>
                      </m:box>
                    </m:oMath>
                  </m:oMathPara>
                </a14:m>
                <a:endParaRPr lang="en-US" sz="3200" b="1" dirty="0">
                  <a:latin typeface="+mn-lt"/>
                </a:endParaRPr>
              </a:p>
              <a:p>
                <a:pPr eaLnBrk="1" hangingPunct="1"/>
                <a:endParaRPr lang="en-US" sz="3200" dirty="0">
                  <a:latin typeface="+mn-lt"/>
                </a:endParaRPr>
              </a:p>
              <a:p>
                <a:pPr eaLnBrk="1" hangingPunct="1"/>
                <a:r>
                  <a:rPr lang="en-US" sz="3200" dirty="0">
                    <a:latin typeface="+mn-lt"/>
                  </a:rPr>
                  <a:t>Order your poster from Genigraphics and we will perform a free design review and advise you if we see anything that may be a concern for printing. We’ll even help tidy things up.</a:t>
                </a:r>
              </a:p>
              <a:p>
                <a:pPr eaLnBrk="1" hangingPunct="1"/>
                <a:endParaRPr lang="en-US" sz="3200" dirty="0">
                  <a:latin typeface="+mn-lt"/>
                </a:endParaRPr>
              </a:p>
              <a:p>
                <a:pPr eaLnBrk="1" hangingPunct="1"/>
                <a:r>
                  <a:rPr lang="en-US" sz="3200" dirty="0">
                    <a:latin typeface="+mn-lt"/>
                  </a:rPr>
                  <a:t>We have more history with PowerPoint® than any other printing company. In fact, we helped Microsoft® design the software and we created all of the original color themes, templates, and clip art galleries. We know how to make your printed poster look just like it does on screen. Other printing companies and copy centers will blindly convert your file to another format prior to printing. This can result in text shifting, symbols changing, and altered colors. We know the secrets to avoid those issues. So choose Genigraphics for the most accurate reproduction available.</a:t>
                </a:r>
              </a:p>
            </p:txBody>
          </p:sp>
        </mc:Choice>
        <mc:Fallback xmlns="">
          <p:sp>
            <p:nvSpPr>
              <p:cNvPr id="11" name="Text Box 190"/>
              <p:cNvSpPr txBox="1">
                <a:spLocks noRot="1" noChangeAspect="1" noMove="1" noResize="1" noEditPoints="1" noAdjustHandles="1" noChangeArrowheads="1" noChangeShapeType="1" noTextEdit="1"/>
              </p:cNvSpPr>
              <p:nvPr/>
            </p:nvSpPr>
            <p:spPr bwMode="auto">
              <a:xfrm>
                <a:off x="1828800" y="15087600"/>
                <a:ext cx="14173200" cy="10744095"/>
              </a:xfrm>
              <a:prstGeom prst="rect">
                <a:avLst/>
              </a:prstGeom>
              <a:blipFill rotWithShape="1">
                <a:blip r:embed="rId2"/>
                <a:stretch>
                  <a:fillRect l="-387" r="-645"/>
                </a:stretch>
              </a:blipFill>
              <a:ln w="12700">
                <a:solidFill>
                  <a:schemeClr val="accent1">
                    <a:lumMod val="75000"/>
                  </a:schemeClr>
                </a:solidFill>
              </a:ln>
              <a:effectLst/>
            </p:spPr>
            <p:txBody>
              <a:bodyPr/>
              <a:lstStyle/>
              <a:p>
                <a:r>
                  <a:rPr lang="en-US">
                    <a:noFill/>
                  </a:rPr>
                  <a:t> </a:t>
                </a:r>
              </a:p>
            </p:txBody>
          </p:sp>
        </mc:Fallback>
      </mc:AlternateContent>
      <p:sp>
        <p:nvSpPr>
          <p:cNvPr id="45" name="Rectangle 44"/>
          <p:cNvSpPr/>
          <p:nvPr/>
        </p:nvSpPr>
        <p:spPr>
          <a:xfrm>
            <a:off x="16916400" y="6172200"/>
            <a:ext cx="14173200" cy="9144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accent3">
                    <a:lumMod val="20000"/>
                    <a:lumOff val="80000"/>
                  </a:schemeClr>
                </a:solidFill>
              </a:rPr>
              <a:t>Results</a:t>
            </a:r>
          </a:p>
        </p:txBody>
      </p:sp>
      <p:sp>
        <p:nvSpPr>
          <p:cNvPr id="53" name="Text Box 180"/>
          <p:cNvSpPr txBox="1">
            <a:spLocks noChangeArrowheads="1"/>
          </p:cNvSpPr>
          <p:nvPr/>
        </p:nvSpPr>
        <p:spPr bwMode="auto">
          <a:xfrm>
            <a:off x="1796716" y="26193760"/>
            <a:ext cx="37828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2400" b="1" dirty="0">
                <a:latin typeface="Calibri" pitchFamily="34" charset="0"/>
              </a:rPr>
              <a:t>Table 1.</a:t>
            </a:r>
            <a:r>
              <a:rPr lang="en-US" sz="2400" dirty="0">
                <a:latin typeface="Calibri" pitchFamily="34" charset="0"/>
              </a:rPr>
              <a:t> Label in 24pt Calibri.</a:t>
            </a:r>
          </a:p>
        </p:txBody>
      </p:sp>
      <p:graphicFrame>
        <p:nvGraphicFramePr>
          <p:cNvPr id="3" name="Chart 2"/>
          <p:cNvGraphicFramePr/>
          <p:nvPr>
            <p:extLst>
              <p:ext uri="{D42A27DB-BD31-4B8C-83A1-F6EECF244321}">
                <p14:modId xmlns:p14="http://schemas.microsoft.com/office/powerpoint/2010/main" val="2867058040"/>
              </p:ext>
            </p:extLst>
          </p:nvPr>
        </p:nvGraphicFramePr>
        <p:xfrm>
          <a:off x="16916400" y="15201909"/>
          <a:ext cx="14173199" cy="5977225"/>
        </p:xfrm>
        <a:graphic>
          <a:graphicData uri="http://schemas.openxmlformats.org/drawingml/2006/chart">
            <c:chart xmlns:c="http://schemas.openxmlformats.org/drawingml/2006/chart" xmlns:r="http://schemas.openxmlformats.org/officeDocument/2006/relationships" r:id="rId3"/>
          </a:graphicData>
        </a:graphic>
      </p:graphicFrame>
      <p:sp>
        <p:nvSpPr>
          <p:cNvPr id="37" name="Text Box 180"/>
          <p:cNvSpPr txBox="1">
            <a:spLocks noChangeArrowheads="1"/>
          </p:cNvSpPr>
          <p:nvPr/>
        </p:nvSpPr>
        <p:spPr bwMode="auto">
          <a:xfrm>
            <a:off x="16940463" y="21183600"/>
            <a:ext cx="380290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2400" b="1" dirty="0">
                <a:latin typeface="Calibri" pitchFamily="34" charset="0"/>
              </a:rPr>
              <a:t>Chart 1.</a:t>
            </a:r>
            <a:r>
              <a:rPr lang="en-US" sz="2400" dirty="0">
                <a:latin typeface="Calibri" pitchFamily="34" charset="0"/>
              </a:rPr>
              <a:t> Label in 24pt Calibri.</a:t>
            </a:r>
          </a:p>
        </p:txBody>
      </p:sp>
      <p:sp>
        <p:nvSpPr>
          <p:cNvPr id="30" name="Rectangle 265"/>
          <p:cNvSpPr>
            <a:spLocks noChangeAspect="1" noChangeArrowheads="1"/>
          </p:cNvSpPr>
          <p:nvPr/>
        </p:nvSpPr>
        <p:spPr bwMode="auto">
          <a:xfrm>
            <a:off x="29060529" y="1082134"/>
            <a:ext cx="3553071" cy="2666906"/>
          </a:xfrm>
          <a:prstGeom prst="rect">
            <a:avLst/>
          </a:prstGeom>
          <a:blipFill dpi="0" rotWithShape="1">
            <a:blip r:embed="rId4">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a:r>
              <a:rPr kumimoji="1" lang="en-US" altLang="ja-JP" sz="3600" dirty="0">
                <a:latin typeface="Cambria" panose="02040503050406030204" pitchFamily="18" charset="0"/>
                <a:ea typeface="Cambria" panose="02040503050406030204" pitchFamily="18" charset="0"/>
                <a:cs typeface="Arial" panose="020B0604020202020204" pitchFamily="34" charset="0"/>
              </a:rPr>
              <a:t>Logo of Your Institute (3 inches in height)</a:t>
            </a:r>
            <a:endParaRPr lang="ja-JP" altLang="en-US" sz="3600" dirty="0">
              <a:latin typeface="Cambria" panose="02040503050406030204" pitchFamily="18" charset="0"/>
            </a:endParaRPr>
          </a:p>
        </p:txBody>
      </p:sp>
      <p:pic>
        <p:nvPicPr>
          <p:cNvPr id="38" name="Picture 178" descr="Picture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59400" y="29870400"/>
            <a:ext cx="3511296" cy="2926080"/>
          </a:xfrm>
          <a:prstGeom prst="rect">
            <a:avLst/>
          </a:prstGeom>
          <a:noFill/>
          <a:ln w="9525">
            <a:solidFill>
              <a:schemeClr val="tx2">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39" name="Picture 179" descr="Pictur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47352" y="29870400"/>
            <a:ext cx="3511296" cy="292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180"/>
          <p:cNvSpPr txBox="1">
            <a:spLocks noChangeArrowheads="1"/>
          </p:cNvSpPr>
          <p:nvPr/>
        </p:nvSpPr>
        <p:spPr bwMode="auto">
          <a:xfrm>
            <a:off x="18135600" y="32918400"/>
            <a:ext cx="32824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000" b="1" dirty="0">
                <a:latin typeface="Calibri" pitchFamily="34" charset="0"/>
              </a:rPr>
              <a:t>Figure 1.</a:t>
            </a:r>
            <a:r>
              <a:rPr lang="en-US" sz="2000" dirty="0">
                <a:latin typeface="Calibri" pitchFamily="34" charset="0"/>
              </a:rPr>
              <a:t> Label in 20pt Calibri.</a:t>
            </a:r>
          </a:p>
        </p:txBody>
      </p:sp>
      <p:sp>
        <p:nvSpPr>
          <p:cNvPr id="41" name="Text Box 181"/>
          <p:cNvSpPr txBox="1">
            <a:spLocks noChangeArrowheads="1"/>
          </p:cNvSpPr>
          <p:nvPr/>
        </p:nvSpPr>
        <p:spPr bwMode="auto">
          <a:xfrm>
            <a:off x="22326600" y="32918400"/>
            <a:ext cx="32824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000" b="1" dirty="0">
                <a:latin typeface="Calibri" pitchFamily="34" charset="0"/>
              </a:rPr>
              <a:t>Figure 2.</a:t>
            </a:r>
            <a:r>
              <a:rPr lang="en-US" sz="2000" dirty="0">
                <a:latin typeface="Calibri" pitchFamily="34" charset="0"/>
              </a:rPr>
              <a:t> Label in 20pt Calibri.</a:t>
            </a:r>
          </a:p>
        </p:txBody>
      </p:sp>
      <p:pic>
        <p:nvPicPr>
          <p:cNvPr id="42" name="Picture 41"/>
          <p:cNvPicPr>
            <a:picLocks noChangeAspect="1"/>
          </p:cNvPicPr>
          <p:nvPr/>
        </p:nvPicPr>
        <p:blipFill rotWithShape="1">
          <a:blip r:embed="rId7">
            <a:extLst>
              <a:ext uri="{28A0092B-C50C-407E-A947-70E740481C1C}">
                <a14:useLocalDpi xmlns:a14="http://schemas.microsoft.com/office/drawing/2010/main" val="0"/>
              </a:ext>
            </a:extLst>
          </a:blip>
          <a:srcRect r="20125"/>
          <a:stretch/>
        </p:blipFill>
        <p:spPr>
          <a:xfrm>
            <a:off x="26435304" y="29870400"/>
            <a:ext cx="3511296" cy="2926080"/>
          </a:xfrm>
          <a:prstGeom prst="rect">
            <a:avLst/>
          </a:prstGeom>
          <a:ln>
            <a:solidFill>
              <a:schemeClr val="tx2">
                <a:lumMod val="50000"/>
              </a:schemeClr>
            </a:solidFill>
          </a:ln>
        </p:spPr>
      </p:pic>
      <p:sp>
        <p:nvSpPr>
          <p:cNvPr id="43" name="Text Box 181"/>
          <p:cNvSpPr txBox="1">
            <a:spLocks noChangeArrowheads="1"/>
          </p:cNvSpPr>
          <p:nvPr/>
        </p:nvSpPr>
        <p:spPr bwMode="auto">
          <a:xfrm>
            <a:off x="26506011" y="32918400"/>
            <a:ext cx="32824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000" b="1" dirty="0">
                <a:latin typeface="Calibri" pitchFamily="34" charset="0"/>
              </a:rPr>
              <a:t>Figure 3.</a:t>
            </a:r>
            <a:r>
              <a:rPr lang="en-US" sz="2000" dirty="0">
                <a:latin typeface="Calibri" pitchFamily="34" charset="0"/>
              </a:rPr>
              <a:t> Label in 20pt Calibri.</a:t>
            </a:r>
          </a:p>
        </p:txBody>
      </p:sp>
      <p:pic>
        <p:nvPicPr>
          <p:cNvPr id="6" name="Picture 5" descr="A logo for a farm&#10;&#10;Description automatically generated">
            <a:extLst>
              <a:ext uri="{FF2B5EF4-FFF2-40B4-BE49-F238E27FC236}">
                <a16:creationId xmlns:a16="http://schemas.microsoft.com/office/drawing/2014/main" id="{CD51FAEB-F773-7F5C-C582-6A618EF3C1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066800"/>
            <a:ext cx="4940076" cy="2640695"/>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2542</TotalTime>
  <Words>1031</Words>
  <Application>Microsoft Office PowerPoint</Application>
  <PresentationFormat>Custom</PresentationFormat>
  <Paragraphs>89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Cambria</vt:lpstr>
      <vt:lpstr>Cambria Math</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48x36</dc:title>
  <dc:creator>Jay Larson</dc:creator>
  <dc:description>Quality poster printing
www.genigraphics.com
1-800-790-4001</dc:description>
  <cp:lastModifiedBy>Raheel Anwar</cp:lastModifiedBy>
  <cp:revision>66</cp:revision>
  <cp:lastPrinted>2013-02-12T02:21:55Z</cp:lastPrinted>
  <dcterms:created xsi:type="dcterms:W3CDTF">2013-02-10T21:14:48Z</dcterms:created>
  <dcterms:modified xsi:type="dcterms:W3CDTF">2023-10-18T03:19:47Z</dcterms:modified>
</cp:coreProperties>
</file>